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0" r:id="rId2"/>
    <p:sldId id="419" r:id="rId3"/>
    <p:sldId id="325" r:id="rId4"/>
    <p:sldId id="326" r:id="rId5"/>
    <p:sldId id="327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ED0"/>
    <a:srgbClr val="FF40FF"/>
    <a:srgbClr val="C00000"/>
    <a:srgbClr val="4472C5"/>
    <a:srgbClr val="8FAADC"/>
    <a:srgbClr val="5585AF"/>
    <a:srgbClr val="5685AF"/>
    <a:srgbClr val="6D8FCD"/>
    <a:srgbClr val="8BA5D4"/>
    <a:srgbClr val="8EBB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70"/>
    <p:restoredTop sz="94725"/>
  </p:normalViewPr>
  <p:slideViewPr>
    <p:cSldViewPr snapToGrid="0">
      <p:cViewPr varScale="1">
        <p:scale>
          <a:sx n="152" d="100"/>
          <a:sy n="152" d="100"/>
        </p:scale>
        <p:origin x="13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CEE9B-BF2B-DB41-AEE4-5ABA9299869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AD892-019C-304C-830F-299CAA05A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1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probability model is the triplet (</a:t>
            </a:r>
            <a:r>
              <a:rPr lang="en-US" dirty="0" err="1"/>
              <a:t>Ω</a:t>
            </a:r>
            <a:r>
              <a:rPr lang="en-US" dirty="0"/>
              <a:t>, </a:t>
            </a:r>
            <a:r>
              <a:rPr lang="en-US" dirty="0" err="1"/>
              <a:t>σ</a:t>
            </a:r>
            <a:r>
              <a:rPr lang="en-US" dirty="0"/>
              <a:t>-algebra, P)</a:t>
            </a:r>
          </a:p>
          <a:p>
            <a:r>
              <a:rPr lang="en-US" dirty="0"/>
              <a:t>Generative vs Discriminative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44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D17CA-8704-AB0B-E09D-58EA38E8C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2CF7A8-E7FC-CDE2-CA69-E2C38C9574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6653B3-92DD-4531-10F7-EC4A6433B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AC4C3-DB42-68A3-99A0-809139128A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5AD892-019C-304C-830F-299CAA05A0B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6312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40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F9ED0-C0A0-4DDD-5A2D-2F67D9FC1F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D691E5-7CEB-99BD-2432-22439EB34B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E7363-8CF5-B19C-66E3-6C6D22FA8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203A0-135B-949C-B7D0-C56D88ABD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A42D3-AF63-807C-A700-B72D244E6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3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69BC0-BFA4-ED0A-0F01-6B57EC2F6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BB4969-FFA3-3BAC-921A-E28D1373B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4DD6F-A48A-9292-1C72-F482ABD52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9C910-54FB-22C8-54A0-F84BF035F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44549-D936-B6AD-5EC4-D3F604E8C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279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FBB0F4-75A9-8F62-4F3B-2EFC02C4C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C9BE1-AFEE-F841-6B79-C6FE84174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D7463-BAE0-7ABA-1933-43F030236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530D4-CC81-A6C3-7E0C-078F91F6C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690E0-CD98-1B8B-1313-2A328813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55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D1247-AC38-66B8-80C1-51AA3EA57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3C83D-5B0E-E056-41CD-7356A724C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842F-B4DC-EA7C-6619-B3D095E0E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31599-5CFF-3993-4666-0D7B35051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2359E-033A-2E86-F280-5519C0382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820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B0D90-8B5B-F16D-BB3A-37F0BE297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D8164-BABD-C9A5-69F8-E62B1E059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9B6A5-8E22-559D-EA0E-2D6D6D0CF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CDE0C-E619-255B-66BE-ABB9D6FC7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860AA-CB1F-477A-2567-F01AC724D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60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80125-1D2B-F69D-D599-D3F028029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CA6FB-8FF5-B174-7ED0-E839D00FA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27F319-0BEC-6E36-CB4B-FB895F30E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8EEAE-91F3-4B7F-1A26-82A333969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0685F-C66D-18A7-E0B0-CE1802026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5BD967-B0F6-9241-31D4-0510C8AC3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902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A630-4F18-C70A-FCE1-F217CA448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86D6F-DCDD-062F-B385-26FF8FDB2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9540F-FD93-B3D0-D755-D90C807E3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0A86C-B9B1-AB20-12C6-3C83D2D80E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58372-73EE-60AB-07EE-ABCE3A05CB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4721B4-7A48-33D8-C21D-7952B9124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6DFC00-409E-8EC7-8482-5FCD141B1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4CD022-74CE-906D-084E-7B392439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1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82772-45C1-296A-6107-652D2DF93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FAA55C-A9BA-57A2-E1BA-3DB77C00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7E37BC-A941-8EE4-C5E3-9D41F9158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B00D8F-CC9E-A82B-0139-A8CE249FC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2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47092A-0008-57AD-EDB1-DA50001B3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A30A15-F2C7-2950-6546-EDB49499E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C5D3A-9371-AD6B-84D7-6C181E49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95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A7D01-CFC4-BBEE-FD14-5452E3BCF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933B8-D2DE-538B-EDA2-AC540D199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87D905-AAA7-8ACF-5661-F67F67083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03F2A-8591-167D-E810-002EEF391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78681-A41A-4C76-82B2-4816E969A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50C32F-FFE3-7C2D-DBE1-366114066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850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EA1B1-42A3-9F0F-88A6-D9ACBC4E2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B1413-3BD3-5C38-6E57-E39099DCBA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337325-B9E8-2D9F-B4F0-472FE61319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00BCB4-292D-B054-5423-FF0BAA0C1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04D18-1623-389E-AEF0-ED35AC17A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34BFA-C97D-7DC1-7940-F95D45677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8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996731-CB15-CB23-1A49-AE454304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28F1B-0155-15D6-4BD0-47D229259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EFD26-CE29-8589-90F0-D64290D70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6B09A-8B1F-F576-E9F5-D09CA67A91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B6CEA-6FFB-8361-44B6-FDB6EAE37D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99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967C269-9D6B-5175-E705-709494395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50" y="29830"/>
            <a:ext cx="2999779" cy="24109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42BF3DD-47CF-0315-1711-D1E85F7CDFFB}"/>
              </a:ext>
            </a:extLst>
          </p:cNvPr>
          <p:cNvSpPr txBox="1"/>
          <p:nvPr/>
        </p:nvSpPr>
        <p:spPr>
          <a:xfrm>
            <a:off x="-14621" y="2440815"/>
            <a:ext cx="31003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Galileo Galilei (1564-1642)</a:t>
            </a:r>
            <a:br>
              <a:rPr lang="en-US" dirty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the “father of modern science”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1D74570C-19E0-A6B6-B095-76201723A8D9}"/>
              </a:ext>
            </a:extLst>
          </p:cNvPr>
          <p:cNvGrpSpPr/>
          <p:nvPr/>
        </p:nvGrpSpPr>
        <p:grpSpPr>
          <a:xfrm>
            <a:off x="4440749" y="29830"/>
            <a:ext cx="7720101" cy="6354660"/>
            <a:chOff x="2235950" y="251670"/>
            <a:chExt cx="7720101" cy="6354660"/>
          </a:xfrm>
        </p:grpSpPr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1A9F910E-33FC-D22B-7612-07FC36EC6C7C}"/>
                </a:ext>
              </a:extLst>
            </p:cNvPr>
            <p:cNvSpPr/>
            <p:nvPr/>
          </p:nvSpPr>
          <p:spPr>
            <a:xfrm>
              <a:off x="4147327" y="2202782"/>
              <a:ext cx="1660635" cy="651641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Causal</a:t>
              </a:r>
              <a:br>
                <a:rPr lang="en-US" dirty="0"/>
              </a:br>
              <a:r>
                <a:rPr lang="en-US" dirty="0"/>
                <a:t>claim</a:t>
              </a: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83287A2F-C658-17A4-E1F9-9965AB9A05AE}"/>
                </a:ext>
              </a:extLst>
            </p:cNvPr>
            <p:cNvSpPr/>
            <p:nvPr/>
          </p:nvSpPr>
          <p:spPr>
            <a:xfrm>
              <a:off x="2235954" y="5311573"/>
              <a:ext cx="1660635" cy="651641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Real world</a:t>
              </a:r>
            </a:p>
          </p:txBody>
        </p: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BF88E933-24B7-C925-4E49-185FF95C0B74}"/>
                </a:ext>
              </a:extLst>
            </p:cNvPr>
            <p:cNvSpPr/>
            <p:nvPr/>
          </p:nvSpPr>
          <p:spPr>
            <a:xfrm>
              <a:off x="6060571" y="5311574"/>
              <a:ext cx="1660635" cy="65164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Abstract world</a:t>
              </a:r>
            </a:p>
          </p:txBody>
        </p:sp>
        <p:sp>
          <p:nvSpPr>
            <p:cNvPr id="71" name="Rounded Rectangle 70">
              <a:extLst>
                <a:ext uri="{FF2B5EF4-FFF2-40B4-BE49-F238E27FC236}">
                  <a16:creationId xmlns:a16="http://schemas.microsoft.com/office/drawing/2014/main" id="{87D65919-4644-31BD-FB1B-93C555A4BB81}"/>
                </a:ext>
              </a:extLst>
            </p:cNvPr>
            <p:cNvSpPr/>
            <p:nvPr/>
          </p:nvSpPr>
          <p:spPr>
            <a:xfrm>
              <a:off x="2235980" y="4279782"/>
              <a:ext cx="1660635" cy="651641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Natural process</a:t>
              </a: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11B241DD-B9B7-09DC-90BA-995FB833FEA8}"/>
                </a:ext>
              </a:extLst>
            </p:cNvPr>
            <p:cNvSpPr/>
            <p:nvPr/>
          </p:nvSpPr>
          <p:spPr>
            <a:xfrm>
              <a:off x="6060571" y="4279782"/>
              <a:ext cx="1660635" cy="65164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DGP</a:t>
              </a:r>
              <a:br>
                <a:rPr lang="en-US" dirty="0"/>
              </a:br>
              <a:r>
                <a:rPr lang="en-US" dirty="0"/>
                <a:t>model</a:t>
              </a:r>
            </a:p>
          </p:txBody>
        </p:sp>
        <p:sp>
          <p:nvSpPr>
            <p:cNvPr id="73" name="Rounded Rectangle 72">
              <a:extLst>
                <a:ext uri="{FF2B5EF4-FFF2-40B4-BE49-F238E27FC236}">
                  <a16:creationId xmlns:a16="http://schemas.microsoft.com/office/drawing/2014/main" id="{C176521F-173B-93EC-C0F2-C3481B09AC6F}"/>
                </a:ext>
              </a:extLst>
            </p:cNvPr>
            <p:cNvSpPr/>
            <p:nvPr/>
          </p:nvSpPr>
          <p:spPr>
            <a:xfrm>
              <a:off x="4148266" y="3247989"/>
              <a:ext cx="1660635" cy="651641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Inference</a:t>
              </a:r>
              <a:br>
                <a:rPr lang="en-US" dirty="0"/>
              </a:br>
              <a:r>
                <a:rPr lang="en-US" dirty="0"/>
                <a:t>algorithm</a:t>
              </a:r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7E389BF8-C8E9-1B3A-10B4-1E58DECFA8E7}"/>
                </a:ext>
              </a:extLst>
            </p:cNvPr>
            <p:cNvSpPr/>
            <p:nvPr/>
          </p:nvSpPr>
          <p:spPr>
            <a:xfrm>
              <a:off x="2235971" y="2743721"/>
              <a:ext cx="1660635" cy="65164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br>
                <a:rPr lang="en-US" dirty="0">
                  <a:solidFill>
                    <a:schemeClr val="accent6"/>
                  </a:solidFill>
                </a:rPr>
              </a:br>
              <a:r>
                <a:rPr lang="en-US" dirty="0">
                  <a:solidFill>
                    <a:schemeClr val="accent6"/>
                  </a:solidFill>
                </a:rPr>
                <a:t>Data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67ECC2E5-3D37-C11B-D9E3-970D6E598B7A}"/>
                </a:ext>
              </a:extLst>
            </p:cNvPr>
            <p:cNvCxnSpPr>
              <a:cxnSpLocks/>
              <a:stCxn id="69" idx="0"/>
              <a:endCxn id="71" idx="2"/>
            </p:cNvCxnSpPr>
            <p:nvPr/>
          </p:nvCxnSpPr>
          <p:spPr>
            <a:xfrm flipV="1">
              <a:off x="3066272" y="4931423"/>
              <a:ext cx="26" cy="380150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Elbow Connector 75">
              <a:extLst>
                <a:ext uri="{FF2B5EF4-FFF2-40B4-BE49-F238E27FC236}">
                  <a16:creationId xmlns:a16="http://schemas.microsoft.com/office/drawing/2014/main" id="{94D2EA24-7D1A-E6EF-72E3-73CA9F3CD83C}"/>
                </a:ext>
              </a:extLst>
            </p:cNvPr>
            <p:cNvCxnSpPr>
              <a:cxnSpLocks/>
              <a:stCxn id="71" idx="0"/>
              <a:endCxn id="73" idx="1"/>
            </p:cNvCxnSpPr>
            <p:nvPr/>
          </p:nvCxnSpPr>
          <p:spPr>
            <a:xfrm rot="5400000" flipH="1" flipV="1">
              <a:off x="3254296" y="3385812"/>
              <a:ext cx="705972" cy="1081968"/>
            </a:xfrm>
            <a:prstGeom prst="bentConnector2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Elbow Connector 76">
              <a:extLst>
                <a:ext uri="{FF2B5EF4-FFF2-40B4-BE49-F238E27FC236}">
                  <a16:creationId xmlns:a16="http://schemas.microsoft.com/office/drawing/2014/main" id="{C022E6B5-F5F8-8079-08F8-81BFE79859FC}"/>
                </a:ext>
              </a:extLst>
            </p:cNvPr>
            <p:cNvCxnSpPr>
              <a:cxnSpLocks/>
              <a:stCxn id="72" idx="0"/>
              <a:endCxn id="73" idx="3"/>
            </p:cNvCxnSpPr>
            <p:nvPr/>
          </p:nvCxnSpPr>
          <p:spPr>
            <a:xfrm rot="16200000" flipV="1">
              <a:off x="5996909" y="3385802"/>
              <a:ext cx="705972" cy="1081988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8A5BD0C2-8A4A-F1AA-6DBD-53643005BF0D}"/>
                </a:ext>
              </a:extLst>
            </p:cNvPr>
            <p:cNvCxnSpPr>
              <a:cxnSpLocks/>
              <a:stCxn id="73" idx="0"/>
              <a:endCxn id="67" idx="2"/>
            </p:cNvCxnSpPr>
            <p:nvPr/>
          </p:nvCxnSpPr>
          <p:spPr>
            <a:xfrm flipH="1" flipV="1">
              <a:off x="4977645" y="2854423"/>
              <a:ext cx="939" cy="393566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Rounded Rectangle 78">
              <a:extLst>
                <a:ext uri="{FF2B5EF4-FFF2-40B4-BE49-F238E27FC236}">
                  <a16:creationId xmlns:a16="http://schemas.microsoft.com/office/drawing/2014/main" id="{D689B52E-52CE-A651-767F-3BB0564F6200}"/>
                </a:ext>
              </a:extLst>
            </p:cNvPr>
            <p:cNvSpPr/>
            <p:nvPr/>
          </p:nvSpPr>
          <p:spPr>
            <a:xfrm>
              <a:off x="6060569" y="5954689"/>
              <a:ext cx="1660635" cy="65164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1"/>
                  </a:solidFill>
                </a:rPr>
                <a:t>Rationalism</a:t>
              </a:r>
            </a:p>
          </p:txBody>
        </p:sp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09A46EC4-D165-FE10-54D9-D9D6E2C5FB55}"/>
                </a:ext>
              </a:extLst>
            </p:cNvPr>
            <p:cNvSpPr/>
            <p:nvPr/>
          </p:nvSpPr>
          <p:spPr>
            <a:xfrm>
              <a:off x="2235950" y="5954688"/>
              <a:ext cx="1660635" cy="65164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6"/>
                  </a:solidFill>
                </a:rPr>
                <a:t>Empiricism</a:t>
              </a:r>
            </a:p>
          </p:txBody>
        </p:sp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FCF64C1A-AFB7-A1F9-5DC5-1D693402A381}"/>
                </a:ext>
              </a:extLst>
            </p:cNvPr>
            <p:cNvSpPr/>
            <p:nvPr/>
          </p:nvSpPr>
          <p:spPr>
            <a:xfrm>
              <a:off x="2235971" y="3774086"/>
              <a:ext cx="1660635" cy="31003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6"/>
                  </a:solidFill>
                </a:rPr>
                <a:t>Observations</a:t>
              </a:r>
            </a:p>
          </p:txBody>
        </p:sp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AE66F1BC-2006-F584-13CD-49E75179ABD2}"/>
                </a:ext>
              </a:extLst>
            </p:cNvPr>
            <p:cNvSpPr/>
            <p:nvPr/>
          </p:nvSpPr>
          <p:spPr>
            <a:xfrm>
              <a:off x="6060576" y="3769473"/>
              <a:ext cx="1660635" cy="310032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1"/>
                  </a:solidFill>
                </a:rPr>
                <a:t>Predictions</a:t>
              </a:r>
            </a:p>
          </p:txBody>
        </p: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B5148FD2-73B9-9ADB-DECA-31FB401D8E16}"/>
                </a:ext>
              </a:extLst>
            </p:cNvPr>
            <p:cNvCxnSpPr>
              <a:cxnSpLocks/>
              <a:stCxn id="70" idx="0"/>
              <a:endCxn id="72" idx="2"/>
            </p:cNvCxnSpPr>
            <p:nvPr/>
          </p:nvCxnSpPr>
          <p:spPr>
            <a:xfrm flipV="1">
              <a:off x="6890889" y="4931423"/>
              <a:ext cx="0" cy="3801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C9124286-C52E-CF1F-3C3D-8D91FE0E8005}"/>
                </a:ext>
              </a:extLst>
            </p:cNvPr>
            <p:cNvSpPr/>
            <p:nvPr/>
          </p:nvSpPr>
          <p:spPr>
            <a:xfrm>
              <a:off x="7766533" y="5311573"/>
              <a:ext cx="2189518" cy="65164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1"/>
                  </a:solidFill>
                </a:rPr>
                <a:t>Propositional logic</a:t>
              </a:r>
              <a:br>
                <a:rPr lang="en-US" dirty="0">
                  <a:solidFill>
                    <a:schemeClr val="accent1"/>
                  </a:solidFill>
                </a:rPr>
              </a:br>
              <a:r>
                <a:rPr lang="en-US" dirty="0">
                  <a:solidFill>
                    <a:schemeClr val="accent1"/>
                  </a:solidFill>
                </a:rPr>
                <a:t>Deductive reasoning</a:t>
              </a:r>
            </a:p>
          </p:txBody>
        </p:sp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002574C7-BE1D-C4D1-E260-A2DC5DCED8C1}"/>
                </a:ext>
              </a:extLst>
            </p:cNvPr>
            <p:cNvSpPr/>
            <p:nvPr/>
          </p:nvSpPr>
          <p:spPr>
            <a:xfrm>
              <a:off x="7675855" y="4282722"/>
              <a:ext cx="2280047" cy="65164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1"/>
                  </a:solidFill>
                </a:rPr>
                <a:t>Probability theory</a:t>
              </a:r>
            </a:p>
            <a:p>
              <a:pPr algn="ctr"/>
              <a:r>
                <a:rPr lang="en-US" dirty="0">
                  <a:solidFill>
                    <a:schemeClr val="accent1"/>
                  </a:solidFill>
                </a:rPr>
                <a:t>Inductive reasoning</a:t>
              </a:r>
            </a:p>
          </p:txBody>
        </p:sp>
        <p:sp>
          <p:nvSpPr>
            <p:cNvPr id="89" name="Rounded Rectangle 88">
              <a:extLst>
                <a:ext uri="{FF2B5EF4-FFF2-40B4-BE49-F238E27FC236}">
                  <a16:creationId xmlns:a16="http://schemas.microsoft.com/office/drawing/2014/main" id="{BBDEA91E-E936-DF06-1A9B-7E093A64C959}"/>
                </a:ext>
              </a:extLst>
            </p:cNvPr>
            <p:cNvSpPr/>
            <p:nvPr/>
          </p:nvSpPr>
          <p:spPr>
            <a:xfrm>
              <a:off x="7675848" y="3246288"/>
              <a:ext cx="2280046" cy="65164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/>
                  </a:solidFill>
                </a:rPr>
                <a:t>Statistical inference</a:t>
              </a:r>
              <a:br>
                <a:rPr lang="en-US" dirty="0">
                  <a:solidFill>
                    <a:schemeClr val="accent2"/>
                  </a:solidFill>
                </a:rPr>
              </a:br>
              <a:r>
                <a:rPr lang="en-US" dirty="0">
                  <a:solidFill>
                    <a:schemeClr val="accent2"/>
                  </a:solidFill>
                </a:rPr>
                <a:t>Machine learning</a:t>
              </a:r>
            </a:p>
          </p:txBody>
        </p:sp>
        <p:sp>
          <p:nvSpPr>
            <p:cNvPr id="90" name="Rounded Rectangle 89">
              <a:extLst>
                <a:ext uri="{FF2B5EF4-FFF2-40B4-BE49-F238E27FC236}">
                  <a16:creationId xmlns:a16="http://schemas.microsoft.com/office/drawing/2014/main" id="{B8769AED-7DE4-AA91-FC5B-85A57E1B5734}"/>
                </a:ext>
              </a:extLst>
            </p:cNvPr>
            <p:cNvSpPr/>
            <p:nvPr/>
          </p:nvSpPr>
          <p:spPr>
            <a:xfrm>
              <a:off x="6059623" y="2743721"/>
              <a:ext cx="1660635" cy="65164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br>
                <a:rPr lang="en-US" dirty="0">
                  <a:solidFill>
                    <a:schemeClr val="accent1"/>
                  </a:solidFill>
                </a:rPr>
              </a:br>
              <a:r>
                <a:rPr lang="en-US" dirty="0">
                  <a:solidFill>
                    <a:schemeClr val="accent1"/>
                  </a:solidFill>
                </a:rPr>
                <a:t>Model</a:t>
              </a:r>
            </a:p>
          </p:txBody>
        </p:sp>
        <p:sp>
          <p:nvSpPr>
            <p:cNvPr id="91" name="Rounded Rectangle 90">
              <a:extLst>
                <a:ext uri="{FF2B5EF4-FFF2-40B4-BE49-F238E27FC236}">
                  <a16:creationId xmlns:a16="http://schemas.microsoft.com/office/drawing/2014/main" id="{0CC9C8EB-AC74-3CCC-2D05-93D2627E4BA3}"/>
                </a:ext>
              </a:extLst>
            </p:cNvPr>
            <p:cNvSpPr/>
            <p:nvPr/>
          </p:nvSpPr>
          <p:spPr>
            <a:xfrm>
              <a:off x="7766546" y="2207120"/>
              <a:ext cx="2189331" cy="65164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/>
                  </a:solidFill>
                </a:rPr>
                <a:t>Causal inference</a:t>
              </a:r>
            </a:p>
          </p:txBody>
        </p:sp>
        <p:sp>
          <p:nvSpPr>
            <p:cNvPr id="92" name="Rounded Rectangle 91">
              <a:extLst>
                <a:ext uri="{FF2B5EF4-FFF2-40B4-BE49-F238E27FC236}">
                  <a16:creationId xmlns:a16="http://schemas.microsoft.com/office/drawing/2014/main" id="{BED82C8C-EED8-6E5B-938A-08BE74319599}"/>
                </a:ext>
              </a:extLst>
            </p:cNvPr>
            <p:cNvSpPr/>
            <p:nvPr/>
          </p:nvSpPr>
          <p:spPr>
            <a:xfrm>
              <a:off x="4323863" y="1495389"/>
              <a:ext cx="1307562" cy="65164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/>
                  </a:solidFill>
                </a:rPr>
                <a:t>Conclusion</a:t>
              </a:r>
            </a:p>
          </p:txBody>
        </p:sp>
        <p:sp>
          <p:nvSpPr>
            <p:cNvPr id="93" name="Rounded Rectangle 92">
              <a:extLst>
                <a:ext uri="{FF2B5EF4-FFF2-40B4-BE49-F238E27FC236}">
                  <a16:creationId xmlns:a16="http://schemas.microsoft.com/office/drawing/2014/main" id="{47AAA01C-84FE-5174-6B73-2BDED87145F4}"/>
                </a:ext>
              </a:extLst>
            </p:cNvPr>
            <p:cNvSpPr/>
            <p:nvPr/>
          </p:nvSpPr>
          <p:spPr>
            <a:xfrm>
              <a:off x="5807979" y="1387642"/>
              <a:ext cx="3966701" cy="517022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accent2"/>
                  </a:solidFill>
                </a:rPr>
                <a:t>L(</a:t>
              </a:r>
              <a:r>
                <a:rPr lang="en-US" sz="1400" dirty="0">
                  <a:solidFill>
                    <a:schemeClr val="accent1"/>
                  </a:solidFill>
                </a:rPr>
                <a:t>M</a:t>
              </a:r>
              <a:r>
                <a:rPr lang="en-US" sz="1400" dirty="0">
                  <a:solidFill>
                    <a:schemeClr val="accent2"/>
                  </a:solidFill>
                </a:rPr>
                <a:t>|</a:t>
              </a:r>
              <a:r>
                <a:rPr lang="en-US" sz="1400" dirty="0">
                  <a:solidFill>
                    <a:schemeClr val="accent6"/>
                  </a:solidFill>
                </a:rPr>
                <a:t>D</a:t>
              </a:r>
              <a:r>
                <a:rPr lang="en-US" sz="1400" dirty="0">
                  <a:solidFill>
                    <a:schemeClr val="accent2"/>
                  </a:solidFill>
                </a:rPr>
                <a:t>) ∝ P(</a:t>
              </a:r>
              <a:r>
                <a:rPr lang="en-US" sz="1400" dirty="0">
                  <a:solidFill>
                    <a:schemeClr val="accent6"/>
                  </a:solidFill>
                </a:rPr>
                <a:t>D</a:t>
              </a:r>
              <a:r>
                <a:rPr lang="en-US" sz="1400" dirty="0">
                  <a:solidFill>
                    <a:schemeClr val="accent2"/>
                  </a:solidFill>
                </a:rPr>
                <a:t>|</a:t>
              </a:r>
              <a:r>
                <a:rPr lang="en-US" sz="1400" dirty="0">
                  <a:solidFill>
                    <a:schemeClr val="accent1"/>
                  </a:solidFill>
                </a:rPr>
                <a:t>M</a:t>
              </a:r>
              <a:r>
                <a:rPr lang="en-US" sz="1400" dirty="0">
                  <a:solidFill>
                    <a:schemeClr val="accent2"/>
                  </a:solidFill>
                </a:rPr>
                <a:t>)		Frequentist</a:t>
              </a:r>
              <a:endParaRPr lang="en-US" sz="1200" dirty="0">
                <a:solidFill>
                  <a:schemeClr val="accent2"/>
                </a:solidFill>
              </a:endParaRPr>
            </a:p>
          </p:txBody>
        </p:sp>
        <p:sp>
          <p:nvSpPr>
            <p:cNvPr id="94" name="Rounded Rectangle 93">
              <a:extLst>
                <a:ext uri="{FF2B5EF4-FFF2-40B4-BE49-F238E27FC236}">
                  <a16:creationId xmlns:a16="http://schemas.microsoft.com/office/drawing/2014/main" id="{38B94F04-01D4-D819-5EA9-710F1B090AFA}"/>
                </a:ext>
              </a:extLst>
            </p:cNvPr>
            <p:cNvSpPr/>
            <p:nvPr/>
          </p:nvSpPr>
          <p:spPr>
            <a:xfrm>
              <a:off x="5807962" y="1736883"/>
              <a:ext cx="3966718" cy="517022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>
                  <a:solidFill>
                    <a:schemeClr val="accent2"/>
                  </a:solidFill>
                </a:rPr>
                <a:t>P(</a:t>
              </a:r>
              <a:r>
                <a:rPr lang="en-US" sz="1400" dirty="0">
                  <a:solidFill>
                    <a:schemeClr val="accent1"/>
                  </a:solidFill>
                </a:rPr>
                <a:t>M</a:t>
              </a:r>
              <a:r>
                <a:rPr lang="en-US" sz="1400" dirty="0">
                  <a:solidFill>
                    <a:schemeClr val="accent2"/>
                  </a:solidFill>
                </a:rPr>
                <a:t>|</a:t>
              </a:r>
              <a:r>
                <a:rPr lang="en-US" sz="1400" dirty="0">
                  <a:solidFill>
                    <a:schemeClr val="accent6"/>
                  </a:solidFill>
                </a:rPr>
                <a:t>D</a:t>
              </a:r>
              <a:r>
                <a:rPr lang="en-US" sz="1400" dirty="0">
                  <a:solidFill>
                    <a:schemeClr val="accent2"/>
                  </a:solidFill>
                </a:rPr>
                <a:t>) ∝ P(</a:t>
              </a:r>
              <a:r>
                <a:rPr lang="en-US" sz="1400" dirty="0">
                  <a:solidFill>
                    <a:schemeClr val="accent6"/>
                  </a:solidFill>
                </a:rPr>
                <a:t>D</a:t>
              </a:r>
              <a:r>
                <a:rPr lang="en-US" sz="1400" dirty="0">
                  <a:solidFill>
                    <a:schemeClr val="accent2"/>
                  </a:solidFill>
                </a:rPr>
                <a:t>|</a:t>
              </a:r>
              <a:r>
                <a:rPr lang="en-US" sz="1400" dirty="0">
                  <a:solidFill>
                    <a:schemeClr val="accent1"/>
                  </a:solidFill>
                </a:rPr>
                <a:t>M</a:t>
              </a:r>
              <a:r>
                <a:rPr lang="en-US" sz="1400" dirty="0">
                  <a:solidFill>
                    <a:schemeClr val="accent2"/>
                  </a:solidFill>
                </a:rPr>
                <a:t>) · P(</a:t>
              </a:r>
              <a:r>
                <a:rPr lang="en-US" sz="1400" dirty="0">
                  <a:solidFill>
                    <a:schemeClr val="accent1"/>
                  </a:solidFill>
                </a:rPr>
                <a:t>M</a:t>
              </a:r>
              <a:r>
                <a:rPr lang="en-US" sz="1400" dirty="0">
                  <a:solidFill>
                    <a:schemeClr val="accent2"/>
                  </a:solidFill>
                </a:rPr>
                <a:t>) 		Bayesian</a:t>
              </a:r>
              <a:endParaRPr lang="en-US" sz="1200" dirty="0">
                <a:solidFill>
                  <a:schemeClr val="accent2"/>
                </a:solidFill>
              </a:endParaRPr>
            </a:p>
          </p:txBody>
        </p: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98A07FF8-E4AF-EC67-9369-C0AAA1A00F49}"/>
                </a:ext>
              </a:extLst>
            </p:cNvPr>
            <p:cNvCxnSpPr>
              <a:cxnSpLocks/>
              <a:stCxn id="92" idx="3"/>
              <a:endCxn id="93" idx="1"/>
            </p:cNvCxnSpPr>
            <p:nvPr/>
          </p:nvCxnSpPr>
          <p:spPr>
            <a:xfrm flipV="1">
              <a:off x="5631425" y="1646153"/>
              <a:ext cx="176554" cy="175057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D734ED99-C112-2449-5AB6-7AA44DF45D6C}"/>
                </a:ext>
              </a:extLst>
            </p:cNvPr>
            <p:cNvCxnSpPr>
              <a:cxnSpLocks/>
              <a:stCxn id="92" idx="3"/>
              <a:endCxn id="94" idx="1"/>
            </p:cNvCxnSpPr>
            <p:nvPr/>
          </p:nvCxnSpPr>
          <p:spPr>
            <a:xfrm>
              <a:off x="5631425" y="1821210"/>
              <a:ext cx="176537" cy="174184"/>
            </a:xfrm>
            <a:prstGeom prst="straightConnector1">
              <a:avLst/>
            </a:prstGeom>
            <a:ln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Rounded Rectangle 96">
              <a:extLst>
                <a:ext uri="{FF2B5EF4-FFF2-40B4-BE49-F238E27FC236}">
                  <a16:creationId xmlns:a16="http://schemas.microsoft.com/office/drawing/2014/main" id="{CF9B2513-5613-12FB-2EC1-DA08DCA8F110}"/>
                </a:ext>
              </a:extLst>
            </p:cNvPr>
            <p:cNvSpPr/>
            <p:nvPr/>
          </p:nvSpPr>
          <p:spPr>
            <a:xfrm>
              <a:off x="4147326" y="4282722"/>
              <a:ext cx="1660635" cy="65164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Causal</a:t>
              </a:r>
              <a:br>
                <a:rPr lang="en-US" dirty="0"/>
              </a:br>
              <a:r>
                <a:rPr lang="en-US" dirty="0"/>
                <a:t>model</a:t>
              </a: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87518694-E45B-B646-6871-56889CA68DCA}"/>
                </a:ext>
              </a:extLst>
            </p:cNvPr>
            <p:cNvCxnSpPr>
              <a:cxnSpLocks/>
              <a:stCxn id="71" idx="3"/>
              <a:endCxn id="97" idx="1"/>
            </p:cNvCxnSpPr>
            <p:nvPr/>
          </p:nvCxnSpPr>
          <p:spPr>
            <a:xfrm>
              <a:off x="3896615" y="4605603"/>
              <a:ext cx="250711" cy="2940"/>
            </a:xfrm>
            <a:prstGeom prst="straightConnector1">
              <a:avLst/>
            </a:prstGeom>
            <a:ln>
              <a:solidFill>
                <a:schemeClr val="accent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72BF8B81-2A66-1F85-C81E-E260116C90BA}"/>
                </a:ext>
              </a:extLst>
            </p:cNvPr>
            <p:cNvCxnSpPr>
              <a:cxnSpLocks/>
              <a:stCxn id="97" idx="3"/>
              <a:endCxn id="72" idx="1"/>
            </p:cNvCxnSpPr>
            <p:nvPr/>
          </p:nvCxnSpPr>
          <p:spPr>
            <a:xfrm flipV="1">
              <a:off x="5807961" y="4605603"/>
              <a:ext cx="252610" cy="29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Rounded Rectangle 99">
              <a:extLst>
                <a:ext uri="{FF2B5EF4-FFF2-40B4-BE49-F238E27FC236}">
                  <a16:creationId xmlns:a16="http://schemas.microsoft.com/office/drawing/2014/main" id="{A58BBADB-271D-8E22-EBFB-8A134AC58E63}"/>
                </a:ext>
              </a:extLst>
            </p:cNvPr>
            <p:cNvSpPr/>
            <p:nvPr/>
          </p:nvSpPr>
          <p:spPr>
            <a:xfrm>
              <a:off x="3301650" y="251670"/>
              <a:ext cx="3351985" cy="651641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Replication/Revision/Rejection</a:t>
              </a:r>
            </a:p>
          </p:txBody>
        </p:sp>
        <p:sp>
          <p:nvSpPr>
            <p:cNvPr id="101" name="TextBox 15">
              <a:extLst>
                <a:ext uri="{FF2B5EF4-FFF2-40B4-BE49-F238E27FC236}">
                  <a16:creationId xmlns:a16="http://schemas.microsoft.com/office/drawing/2014/main" id="{9BA4FEA5-D54E-7950-42CA-924979EECC02}"/>
                </a:ext>
              </a:extLst>
            </p:cNvPr>
            <p:cNvSpPr txBox="1"/>
            <p:nvPr/>
          </p:nvSpPr>
          <p:spPr>
            <a:xfrm>
              <a:off x="4563894" y="3934296"/>
              <a:ext cx="82843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dirty="0">
                  <a:solidFill>
                    <a:schemeClr val="accent2"/>
                  </a:solidFill>
                </a:rPr>
                <a:t>P(</a:t>
              </a:r>
              <a:r>
                <a:rPr lang="en-US" sz="1400" dirty="0">
                  <a:solidFill>
                    <a:schemeClr val="accent6"/>
                  </a:solidFill>
                </a:rPr>
                <a:t>D</a:t>
              </a:r>
              <a:r>
                <a:rPr lang="en-US" sz="1400" dirty="0">
                  <a:solidFill>
                    <a:schemeClr val="accent2"/>
                  </a:solidFill>
                </a:rPr>
                <a:t>|</a:t>
              </a:r>
              <a:r>
                <a:rPr lang="en-US" sz="1400" dirty="0">
                  <a:solidFill>
                    <a:schemeClr val="accent1"/>
                  </a:solidFill>
                </a:rPr>
                <a:t>M</a:t>
              </a:r>
              <a:r>
                <a:rPr lang="en-US" sz="1400" dirty="0">
                  <a:solidFill>
                    <a:schemeClr val="accent2"/>
                  </a:solidFill>
                </a:rPr>
                <a:t>)</a:t>
              </a:r>
              <a:endParaRPr lang="en-US" sz="1400" dirty="0"/>
            </a:p>
          </p:txBody>
        </p: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85EDFB6F-0B01-4B8C-7256-23A9FD07D485}"/>
                </a:ext>
              </a:extLst>
            </p:cNvPr>
            <p:cNvCxnSpPr>
              <a:cxnSpLocks/>
              <a:stCxn id="92" idx="0"/>
              <a:endCxn id="100" idx="2"/>
            </p:cNvCxnSpPr>
            <p:nvPr/>
          </p:nvCxnSpPr>
          <p:spPr>
            <a:xfrm flipH="1" flipV="1">
              <a:off x="4977643" y="903311"/>
              <a:ext cx="1" cy="592078"/>
            </a:xfrm>
            <a:prstGeom prst="straightConnector1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Rounded Rectangle 102">
              <a:extLst>
                <a:ext uri="{FF2B5EF4-FFF2-40B4-BE49-F238E27FC236}">
                  <a16:creationId xmlns:a16="http://schemas.microsoft.com/office/drawing/2014/main" id="{6D15FDC1-2D4B-1E03-FCDA-7C0F1EC01BB6}"/>
                </a:ext>
              </a:extLst>
            </p:cNvPr>
            <p:cNvSpPr/>
            <p:nvPr/>
          </p:nvSpPr>
          <p:spPr>
            <a:xfrm>
              <a:off x="6059623" y="2273957"/>
              <a:ext cx="1660635" cy="499627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accent2"/>
                  </a:solidFill>
                </a:rPr>
                <a:t>Causal effects</a:t>
              </a:r>
              <a:br>
                <a:rPr lang="en-US" dirty="0">
                  <a:solidFill>
                    <a:schemeClr val="accent2"/>
                  </a:solidFill>
                </a:rPr>
              </a:br>
              <a:r>
                <a:rPr lang="en-US" dirty="0">
                  <a:solidFill>
                    <a:schemeClr val="accent2"/>
                  </a:solidFill>
                </a:rPr>
                <a:t>Explanations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856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61A32-5DEC-901A-3447-6078A0920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BFAB2844-39CB-94A0-A54B-9FBCD8B3C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7131131" y="2619222"/>
            <a:ext cx="3729146" cy="108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09EDB69E-9842-AF03-2455-7CFB53283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807" y="1050112"/>
            <a:ext cx="5947222" cy="47577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59F46F-005A-761A-5D8E-A6D90A8D6645}"/>
              </a:ext>
            </a:extLst>
          </p:cNvPr>
          <p:cNvSpPr txBox="1"/>
          <p:nvPr/>
        </p:nvSpPr>
        <p:spPr>
          <a:xfrm>
            <a:off x="3503775" y="2315583"/>
            <a:ext cx="911853" cy="32611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1519" b="1" dirty="0">
                <a:solidFill>
                  <a:srgbClr val="00B0F0"/>
                </a:solidFill>
                <a:latin typeface="Calibri" panose="020F0502020204030204"/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09250A2-FAF7-D57B-0FE7-1A1CAC6C2B3C}"/>
              </a:ext>
            </a:extLst>
          </p:cNvPr>
          <p:cNvCxnSpPr>
            <a:cxnSpLocks/>
          </p:cNvCxnSpPr>
          <p:nvPr/>
        </p:nvCxnSpPr>
        <p:spPr>
          <a:xfrm>
            <a:off x="4062620" y="2601494"/>
            <a:ext cx="251879" cy="149924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DBAACCA-B8E1-F2BA-70A5-1D46C5EDACB5}"/>
              </a:ext>
            </a:extLst>
          </p:cNvPr>
          <p:cNvCxnSpPr>
            <a:cxnSpLocks/>
          </p:cNvCxnSpPr>
          <p:nvPr/>
        </p:nvCxnSpPr>
        <p:spPr>
          <a:xfrm>
            <a:off x="3846609" y="2592354"/>
            <a:ext cx="0" cy="42652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ABE113D-492B-75DA-B94D-282F4DBCDD69}"/>
              </a:ext>
            </a:extLst>
          </p:cNvPr>
          <p:cNvSpPr txBox="1"/>
          <p:nvPr/>
        </p:nvSpPr>
        <p:spPr>
          <a:xfrm>
            <a:off x="5386075" y="2805154"/>
            <a:ext cx="1135824" cy="35195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1687" b="1" dirty="0">
                <a:solidFill>
                  <a:srgbClr val="F5A605"/>
                </a:solidFill>
                <a:latin typeface="Calibri" panose="020F0502020204030204"/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C71C08-B987-4A41-32CB-B7F6DEE2D98F}"/>
              </a:ext>
            </a:extLst>
          </p:cNvPr>
          <p:cNvCxnSpPr>
            <a:cxnSpLocks/>
          </p:cNvCxnSpPr>
          <p:nvPr/>
        </p:nvCxnSpPr>
        <p:spPr>
          <a:xfrm flipH="1" flipV="1">
            <a:off x="5414136" y="2671819"/>
            <a:ext cx="120493" cy="208617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077733F-F77D-C0D5-B8C8-4463F6409806}"/>
              </a:ext>
            </a:extLst>
          </p:cNvPr>
          <p:cNvSpPr txBox="1"/>
          <p:nvPr/>
        </p:nvSpPr>
        <p:spPr>
          <a:xfrm>
            <a:off x="3042545" y="1878723"/>
            <a:ext cx="1608134" cy="22224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defTabSz="352776"/>
            <a:r>
              <a:rPr lang="en-US" sz="84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84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84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84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84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84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84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84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E5E4E48-AB25-9BC5-6E80-8A59659A61D0}"/>
              </a:ext>
            </a:extLst>
          </p:cNvPr>
          <p:cNvCxnSpPr>
            <a:cxnSpLocks/>
          </p:cNvCxnSpPr>
          <p:nvPr/>
        </p:nvCxnSpPr>
        <p:spPr>
          <a:xfrm flipV="1">
            <a:off x="3846609" y="2099535"/>
            <a:ext cx="0" cy="272006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BA22E80-474F-03D8-6A52-1B1C2438CF21}"/>
              </a:ext>
            </a:extLst>
          </p:cNvPr>
          <p:cNvSpPr txBox="1"/>
          <p:nvPr/>
        </p:nvSpPr>
        <p:spPr>
          <a:xfrm>
            <a:off x="5330085" y="3095522"/>
            <a:ext cx="1250663" cy="22224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84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84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84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84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84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C9D396-DEEE-5DFF-3DCF-743CA7B8C3B5}"/>
              </a:ext>
            </a:extLst>
          </p:cNvPr>
          <p:cNvCxnSpPr>
            <a:cxnSpLocks/>
          </p:cNvCxnSpPr>
          <p:nvPr/>
        </p:nvCxnSpPr>
        <p:spPr>
          <a:xfrm>
            <a:off x="10862321" y="3128679"/>
            <a:ext cx="0" cy="159069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D787D31-C8E4-8EFC-F987-2517EC2DFB29}"/>
              </a:ext>
            </a:extLst>
          </p:cNvPr>
          <p:cNvSpPr txBox="1"/>
          <p:nvPr/>
        </p:nvSpPr>
        <p:spPr>
          <a:xfrm>
            <a:off x="7360045" y="3848740"/>
            <a:ext cx="514886" cy="2585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defTabSz="352776"/>
            <a:r>
              <a:rPr lang="en-US" sz="1080" dirty="0">
                <a:latin typeface="Calibri" panose="020F0502020204030204"/>
              </a:rPr>
              <a:t>effect</a:t>
            </a:r>
            <a:endParaRPr lang="en-US" sz="1080" b="0" dirty="0">
              <a:latin typeface="Calibri" panose="020F0502020204030204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A1FAF0-68EA-C830-DA87-1012A31F2040}"/>
              </a:ext>
            </a:extLst>
          </p:cNvPr>
          <p:cNvSpPr txBox="1"/>
          <p:nvPr/>
        </p:nvSpPr>
        <p:spPr>
          <a:xfrm>
            <a:off x="7220580" y="4014763"/>
            <a:ext cx="793808" cy="9233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defTabSz="352776"/>
            <a:r>
              <a:rPr lang="en-US" sz="1080" b="0" dirty="0">
                <a:latin typeface="Calibri" panose="020F0502020204030204"/>
              </a:rPr>
              <a:t>=</a:t>
            </a:r>
            <a:br>
              <a:rPr lang="en-US" sz="1080" dirty="0">
                <a:latin typeface="Calibri" panose="020F0502020204030204"/>
              </a:rPr>
            </a:br>
            <a:r>
              <a:rPr lang="en-US" sz="1080" dirty="0">
                <a:latin typeface="Calibri" panose="020F0502020204030204"/>
              </a:rPr>
              <a:t>conclusion</a:t>
            </a:r>
            <a:br>
              <a:rPr lang="en-US" sz="1080" b="0" dirty="0">
                <a:latin typeface="Calibri" panose="020F0502020204030204"/>
              </a:rPr>
            </a:br>
            <a:r>
              <a:rPr lang="en-US" sz="1080" b="0" dirty="0">
                <a:latin typeface="Calibri" panose="020F0502020204030204"/>
              </a:rPr>
              <a:t>claim</a:t>
            </a:r>
            <a:br>
              <a:rPr lang="en-US" sz="1080" b="0" dirty="0">
                <a:latin typeface="Calibri" panose="020F0502020204030204"/>
              </a:rPr>
            </a:br>
            <a:r>
              <a:rPr lang="en-US" sz="1080" b="0" dirty="0">
                <a:latin typeface="Calibri" panose="020F0502020204030204"/>
              </a:rPr>
              <a:t>hypothesis</a:t>
            </a:r>
            <a:br>
              <a:rPr lang="en-US" sz="1080" b="0" dirty="0">
                <a:latin typeface="Calibri" panose="020F0502020204030204"/>
              </a:rPr>
            </a:br>
            <a:r>
              <a:rPr lang="en-US" sz="1080" b="0" dirty="0">
                <a:latin typeface="Calibri" panose="020F0502020204030204"/>
              </a:rPr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A6A0A7-304D-39DE-995F-0F68ECC5EC04}"/>
              </a:ext>
            </a:extLst>
          </p:cNvPr>
          <p:cNvSpPr txBox="1"/>
          <p:nvPr/>
        </p:nvSpPr>
        <p:spPr>
          <a:xfrm>
            <a:off x="9220457" y="2192890"/>
            <a:ext cx="1153457" cy="30610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1389" b="1" dirty="0">
                <a:solidFill>
                  <a:srgbClr val="00B0F0"/>
                </a:solidFill>
                <a:latin typeface="Calibri" panose="020F0502020204030204"/>
              </a:rPr>
              <a:t>causal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FB2F64-DAB4-8730-16E9-A2F10E866A51}"/>
              </a:ext>
            </a:extLst>
          </p:cNvPr>
          <p:cNvSpPr txBox="1"/>
          <p:nvPr/>
        </p:nvSpPr>
        <p:spPr>
          <a:xfrm>
            <a:off x="7693972" y="2306460"/>
            <a:ext cx="516295" cy="30610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defTabSz="352776"/>
            <a:r>
              <a:rPr lang="en-US" sz="1389" b="1" dirty="0">
                <a:solidFill>
                  <a:srgbClr val="00B050"/>
                </a:solidFill>
                <a:latin typeface="Calibri" panose="020F0502020204030204"/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010F58-365B-13B9-7554-E2AFDE64BE8B}"/>
              </a:ext>
            </a:extLst>
          </p:cNvPr>
          <p:cNvSpPr txBox="1"/>
          <p:nvPr/>
        </p:nvSpPr>
        <p:spPr>
          <a:xfrm>
            <a:off x="8167966" y="1967293"/>
            <a:ext cx="893193" cy="7571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defTabSz="352776"/>
            <a:r>
              <a:rPr lang="en-US" sz="1080" b="1" dirty="0">
                <a:solidFill>
                  <a:srgbClr val="00B0F0"/>
                </a:solidFill>
                <a:latin typeface="Calibri" panose="020F0502020204030204"/>
              </a:rPr>
              <a:t>premises</a:t>
            </a:r>
            <a:br>
              <a:rPr lang="en-US" sz="1080" b="1" dirty="0">
                <a:solidFill>
                  <a:srgbClr val="00B0F0"/>
                </a:solidFill>
                <a:latin typeface="Calibri" panose="020F0502020204030204"/>
              </a:rPr>
            </a:br>
            <a:r>
              <a:rPr lang="en-US" sz="1080" dirty="0">
                <a:solidFill>
                  <a:srgbClr val="00B0F0"/>
                </a:solidFill>
                <a:latin typeface="Calibri" panose="020F0502020204030204"/>
              </a:rPr>
              <a:t>assumptions</a:t>
            </a:r>
            <a:br>
              <a:rPr lang="en-US" sz="1080" dirty="0">
                <a:solidFill>
                  <a:srgbClr val="00B0F0"/>
                </a:solidFill>
                <a:latin typeface="Calibri" panose="020F0502020204030204"/>
              </a:rPr>
            </a:br>
            <a:r>
              <a:rPr lang="en-US" sz="1080" dirty="0">
                <a:solidFill>
                  <a:srgbClr val="00B0F0"/>
                </a:solidFill>
                <a:latin typeface="Calibri" panose="020F0502020204030204"/>
              </a:rPr>
              <a:t>evidence</a:t>
            </a:r>
            <a:br>
              <a:rPr lang="en-US" sz="1080" dirty="0">
                <a:solidFill>
                  <a:srgbClr val="00B0F0"/>
                </a:solidFill>
                <a:latin typeface="Calibri" panose="020F0502020204030204"/>
              </a:rPr>
            </a:br>
            <a:r>
              <a:rPr lang="en-US" sz="1080" dirty="0">
                <a:solidFill>
                  <a:srgbClr val="00B0F0"/>
                </a:solidFill>
                <a:latin typeface="Calibri" panose="020F0502020204030204"/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8A63F0-DF59-29BA-614B-51215A9A2383}"/>
              </a:ext>
            </a:extLst>
          </p:cNvPr>
          <p:cNvSpPr txBox="1"/>
          <p:nvPr/>
        </p:nvSpPr>
        <p:spPr>
          <a:xfrm>
            <a:off x="10487850" y="2918627"/>
            <a:ext cx="764290" cy="2585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pPr defTabSz="352776"/>
            <a:r>
              <a:rPr lang="en-US" sz="1080" dirty="0">
                <a:solidFill>
                  <a:prstClr val="black"/>
                </a:solidFill>
                <a:latin typeface="Calibri" panose="020F0502020204030204"/>
              </a:rPr>
              <a:t>estimator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008555-F78E-151A-00CC-76C2BD961B5B}"/>
              </a:ext>
            </a:extLst>
          </p:cNvPr>
          <p:cNvCxnSpPr>
            <a:cxnSpLocks/>
          </p:cNvCxnSpPr>
          <p:nvPr/>
        </p:nvCxnSpPr>
        <p:spPr>
          <a:xfrm flipH="1" flipV="1">
            <a:off x="7617484" y="3716418"/>
            <a:ext cx="4" cy="141104"/>
          </a:xfrm>
          <a:prstGeom prst="straightConnector1">
            <a:avLst/>
          </a:prstGeom>
          <a:ln w="9525">
            <a:solidFill>
              <a:srgbClr val="F5A60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037F4B-D815-5BA6-FEB8-95A3DE602693}"/>
              </a:ext>
            </a:extLst>
          </p:cNvPr>
          <p:cNvSpPr txBox="1"/>
          <p:nvPr/>
        </p:nvSpPr>
        <p:spPr>
          <a:xfrm>
            <a:off x="8797031" y="3652266"/>
            <a:ext cx="1432957" cy="47230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defTabSz="352776"/>
            <a:r>
              <a:rPr lang="en-US" sz="1080" dirty="0">
                <a:solidFill>
                  <a:srgbClr val="F5A605"/>
                </a:solidFill>
                <a:latin typeface="Calibri" panose="020F0502020204030204"/>
              </a:rPr>
              <a:t>MLE (or posterior)</a:t>
            </a:r>
            <a:br>
              <a:rPr lang="en-US" sz="1389" b="1" dirty="0">
                <a:solidFill>
                  <a:srgbClr val="F5A605"/>
                </a:solidFill>
                <a:latin typeface="Calibri" panose="020F0502020204030204"/>
              </a:rPr>
            </a:br>
            <a:r>
              <a:rPr lang="en-US" sz="1389" b="1" dirty="0">
                <a:solidFill>
                  <a:srgbClr val="F5A605"/>
                </a:solidFill>
                <a:latin typeface="Calibri" panose="020F0502020204030204"/>
              </a:rPr>
              <a:t>predictive model</a:t>
            </a:r>
            <a:endParaRPr lang="en-US" sz="1389" dirty="0">
              <a:solidFill>
                <a:srgbClr val="F5A605"/>
              </a:solidFill>
              <a:latin typeface="Calibri" panose="020F050202020403020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6E4E6E-9CC9-9941-418E-5CC9D4C28151}"/>
              </a:ext>
            </a:extLst>
          </p:cNvPr>
          <p:cNvSpPr txBox="1"/>
          <p:nvPr/>
        </p:nvSpPr>
        <p:spPr>
          <a:xfrm>
            <a:off x="8715530" y="2724980"/>
            <a:ext cx="1553567" cy="30610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1389" b="1" dirty="0">
                <a:solidFill>
                  <a:srgbClr val="0070C0"/>
                </a:solidFill>
                <a:latin typeface="Calibri" panose="020F0502020204030204"/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830789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DF) Estimating the reproducibility of psychological science">
            <a:extLst>
              <a:ext uri="{FF2B5EF4-FFF2-40B4-BE49-F238E27FC236}">
                <a16:creationId xmlns:a16="http://schemas.microsoft.com/office/drawing/2014/main" id="{6E0DFF88-2DF3-BF1E-C6D9-EAE7141FE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8591" y="1110013"/>
            <a:ext cx="2743200" cy="3491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FFECC19-171A-684D-6BE3-5C30BEB7B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43200" cy="36181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CC4FAB7-7BB2-1800-680A-440F44F276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9600" y="2093479"/>
            <a:ext cx="2743200" cy="36413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122BF7-608B-0B21-3139-7579A33CBC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800" y="3226684"/>
            <a:ext cx="2743200" cy="363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28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AA7D7A5-913E-6962-4E5D-2D5786E638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70"/>
          <a:stretch/>
        </p:blipFill>
        <p:spPr bwMode="auto">
          <a:xfrm>
            <a:off x="0" y="2119755"/>
            <a:ext cx="4501776" cy="3323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eural networks - TikZ.net">
            <a:extLst>
              <a:ext uri="{FF2B5EF4-FFF2-40B4-BE49-F238E27FC236}">
                <a16:creationId xmlns:a16="http://schemas.microsoft.com/office/drawing/2014/main" id="{BCE91F87-8C04-B825-A1AE-DC3723057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7007" y="1178109"/>
            <a:ext cx="6314993" cy="4501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CA36E4E-D6F9-A9FA-E4D0-DA6FF4874B66}"/>
              </a:ext>
            </a:extLst>
          </p:cNvPr>
          <p:cNvSpPr/>
          <p:nvPr/>
        </p:nvSpPr>
        <p:spPr>
          <a:xfrm>
            <a:off x="574895" y="1414580"/>
            <a:ext cx="3351985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Artificial neuron = GLM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66F4DE6-7A45-02B6-E0CC-BB41864421E1}"/>
              </a:ext>
            </a:extLst>
          </p:cNvPr>
          <p:cNvSpPr/>
          <p:nvPr/>
        </p:nvSpPr>
        <p:spPr>
          <a:xfrm>
            <a:off x="7358510" y="0"/>
            <a:ext cx="3351985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Deep neural network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286EDA-B147-BA52-5365-361368D50B72}"/>
              </a:ext>
            </a:extLst>
          </p:cNvPr>
          <p:cNvSpPr txBox="1"/>
          <p:nvPr/>
        </p:nvSpPr>
        <p:spPr>
          <a:xfrm>
            <a:off x="2424418" y="4009937"/>
            <a:ext cx="338554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563FE5-3F37-EA11-29F6-E736BAE91C41}"/>
              </a:ext>
            </a:extLst>
          </p:cNvPr>
          <p:cNvSpPr/>
          <p:nvPr/>
        </p:nvSpPr>
        <p:spPr>
          <a:xfrm>
            <a:off x="1711354" y="2726422"/>
            <a:ext cx="234892" cy="1593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FC32E1-2E05-0948-1B18-6AABBFDF3DCA}"/>
              </a:ext>
            </a:extLst>
          </p:cNvPr>
          <p:cNvSpPr/>
          <p:nvPr/>
        </p:nvSpPr>
        <p:spPr>
          <a:xfrm>
            <a:off x="1711354" y="3187815"/>
            <a:ext cx="192024" cy="109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7A8570-2200-A01C-3773-7F6664ABBA9F}"/>
              </a:ext>
            </a:extLst>
          </p:cNvPr>
          <p:cNvSpPr txBox="1"/>
          <p:nvPr/>
        </p:nvSpPr>
        <p:spPr>
          <a:xfrm>
            <a:off x="1636440" y="3050704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E66F4D-4862-2C74-E649-1B689EB8F8EC}"/>
              </a:ext>
            </a:extLst>
          </p:cNvPr>
          <p:cNvSpPr/>
          <p:nvPr/>
        </p:nvSpPr>
        <p:spPr>
          <a:xfrm>
            <a:off x="1712752" y="3466050"/>
            <a:ext cx="192024" cy="109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4C473C-CDFC-C680-9B3F-CB99B32ED1FA}"/>
              </a:ext>
            </a:extLst>
          </p:cNvPr>
          <p:cNvSpPr/>
          <p:nvPr/>
        </p:nvSpPr>
        <p:spPr>
          <a:xfrm>
            <a:off x="1712752" y="3902278"/>
            <a:ext cx="192024" cy="109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F7E68D-13D8-A8F2-779D-582E945E0945}"/>
              </a:ext>
            </a:extLst>
          </p:cNvPr>
          <p:cNvSpPr/>
          <p:nvPr/>
        </p:nvSpPr>
        <p:spPr>
          <a:xfrm>
            <a:off x="1712752" y="4279783"/>
            <a:ext cx="192024" cy="118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0A60FE-81A2-5D01-8877-4D88483A4C0D}"/>
              </a:ext>
            </a:extLst>
          </p:cNvPr>
          <p:cNvSpPr txBox="1"/>
          <p:nvPr/>
        </p:nvSpPr>
        <p:spPr>
          <a:xfrm>
            <a:off x="1636440" y="2676150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1CA477-E726-6B17-9DE7-8DD9821AF5F6}"/>
              </a:ext>
            </a:extLst>
          </p:cNvPr>
          <p:cNvSpPr txBox="1"/>
          <p:nvPr/>
        </p:nvSpPr>
        <p:spPr>
          <a:xfrm>
            <a:off x="1636440" y="3323189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5CC627-D8FA-FF51-A650-E0F30A377B5E}"/>
              </a:ext>
            </a:extLst>
          </p:cNvPr>
          <p:cNvSpPr txBox="1"/>
          <p:nvPr/>
        </p:nvSpPr>
        <p:spPr>
          <a:xfrm>
            <a:off x="1636440" y="3551162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9237D3-FCFD-3918-7C1B-11D16109A461}"/>
              </a:ext>
            </a:extLst>
          </p:cNvPr>
          <p:cNvSpPr txBox="1"/>
          <p:nvPr/>
        </p:nvSpPr>
        <p:spPr>
          <a:xfrm>
            <a:off x="1636440" y="3822094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FC32E1-2E05-0948-1B18-6AABBFDF3DCA}"/>
              </a:ext>
            </a:extLst>
          </p:cNvPr>
          <p:cNvSpPr/>
          <p:nvPr/>
        </p:nvSpPr>
        <p:spPr>
          <a:xfrm>
            <a:off x="2947553" y="3466601"/>
            <a:ext cx="192024" cy="109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2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lobe with a map&#10;&#10;Description automatically generated">
            <a:extLst>
              <a:ext uri="{FF2B5EF4-FFF2-40B4-BE49-F238E27FC236}">
                <a16:creationId xmlns:a16="http://schemas.microsoft.com/office/drawing/2014/main" id="{90B0811A-2A9B-F532-0A00-4CCD3BF0A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3" r="35574"/>
          <a:stretch/>
        </p:blipFill>
        <p:spPr>
          <a:xfrm>
            <a:off x="0" y="1143064"/>
            <a:ext cx="4814482" cy="4371975"/>
          </a:xfrm>
          <a:prstGeom prst="rect">
            <a:avLst/>
          </a:prstGeom>
        </p:spPr>
      </p:pic>
      <p:pic>
        <p:nvPicPr>
          <p:cNvPr id="1026" name="Picture 2" descr="Stunning Photo of Earth Taken by Europe's Powerful New Satellite ...">
            <a:extLst>
              <a:ext uri="{FF2B5EF4-FFF2-40B4-BE49-F238E27FC236}">
                <a16:creationId xmlns:a16="http://schemas.microsoft.com/office/drawing/2014/main" id="{94E075E5-67FE-5F2E-A696-A0AF50006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1481" y="1342961"/>
            <a:ext cx="4172078" cy="4172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8727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5272BED-4FCA-3E41-A658-640490D58BED}">
  <we:reference id="wa200004052" version="1.0.0.2" store="en-US" storeType="OMEX"/>
  <we:alternateReferences>
    <we:reference id="WA200004052" version="1.0.0.2" store="WA200004052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2788</TotalTime>
  <Words>385</Words>
  <Application>Microsoft Macintosh PowerPoint</Application>
  <PresentationFormat>Widescreen</PresentationFormat>
  <Paragraphs>61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Chalkboard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Marcora, Edoardo</dc:creator>
  <cp:lastModifiedBy>Marcora, Edoardo</cp:lastModifiedBy>
  <cp:revision>324</cp:revision>
  <dcterms:created xsi:type="dcterms:W3CDTF">2023-11-12T17:13:15Z</dcterms:created>
  <dcterms:modified xsi:type="dcterms:W3CDTF">2025-03-11T13:49:00Z</dcterms:modified>
</cp:coreProperties>
</file>

<file path=docProps/thumbnail.jpeg>
</file>